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83" r:id="rId2"/>
    <p:sldId id="258" r:id="rId3"/>
    <p:sldId id="259" r:id="rId4"/>
    <p:sldId id="261" r:id="rId5"/>
    <p:sldId id="262" r:id="rId6"/>
    <p:sldId id="263" r:id="rId7"/>
    <p:sldId id="267" r:id="rId8"/>
    <p:sldId id="268" r:id="rId9"/>
    <p:sldId id="279" r:id="rId10"/>
    <p:sldId id="280" r:id="rId11"/>
    <p:sldId id="281" r:id="rId12"/>
    <p:sldId id="282" r:id="rId13"/>
    <p:sldId id="269" r:id="rId14"/>
    <p:sldId id="270" r:id="rId15"/>
    <p:sldId id="271" r:id="rId16"/>
    <p:sldId id="272" r:id="rId17"/>
    <p:sldId id="273" r:id="rId18"/>
    <p:sldId id="274" r:id="rId19"/>
    <p:sldId id="275" r:id="rId20"/>
    <p:sldId id="276" r:id="rId21"/>
    <p:sldId id="277" r:id="rId22"/>
    <p:sldId id="285" r:id="rId23"/>
    <p:sldId id="2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A65591C2-B54C-4C99-B38B-B20EF26D1883}">
          <p14:sldIdLst>
            <p14:sldId id="283"/>
            <p14:sldId id="258"/>
            <p14:sldId id="259"/>
            <p14:sldId id="261"/>
            <p14:sldId id="262"/>
            <p14:sldId id="263"/>
            <p14:sldId id="267"/>
            <p14:sldId id="268"/>
            <p14:sldId id="279"/>
            <p14:sldId id="280"/>
            <p14:sldId id="281"/>
            <p14:sldId id="282"/>
            <p14:sldId id="269"/>
            <p14:sldId id="270"/>
            <p14:sldId id="271"/>
            <p14:sldId id="272"/>
            <p14:sldId id="273"/>
            <p14:sldId id="274"/>
            <p14:sldId id="275"/>
            <p14:sldId id="276"/>
            <p14:sldId id="277"/>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660"/>
  </p:normalViewPr>
  <p:slideViewPr>
    <p:cSldViewPr snapToGrid="0">
      <p:cViewPr varScale="1">
        <p:scale>
          <a:sx n="98" d="100"/>
          <a:sy n="98" d="100"/>
        </p:scale>
        <p:origin x="106"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7/24/2022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7/24/2022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7/24/2022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7/24/2022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7/24/2022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7/24/2022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7/24/2022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7/24/2022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7/24/2022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7/24/2022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7/24/2022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7/24/2022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simplilearn.com/tutorials/aws-tutorial/aws-fundamentals" TargetMode="External"/><Relationship Id="rId2" Type="http://schemas.openxmlformats.org/officeDocument/2006/relationships/hyperlink" Target="https://www.simplilearn.com/tutorials/cloud-computing-tutorial/what-is-cloud-computing"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hyperlink" Target="https://www.simplilearn.com/what-is-saas-article"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D8AB24-1B6E-B549-6ECC-D1C423D99845}"/>
              </a:ext>
            </a:extLst>
          </p:cNvPr>
          <p:cNvPicPr>
            <a:picLocks noChangeAspect="1"/>
          </p:cNvPicPr>
          <p:nvPr/>
        </p:nvPicPr>
        <p:blipFill>
          <a:blip r:embed="rId2"/>
          <a:stretch>
            <a:fillRect/>
          </a:stretch>
        </p:blipFill>
        <p:spPr>
          <a:xfrm>
            <a:off x="4635314" y="1"/>
            <a:ext cx="7556686" cy="5841506"/>
          </a:xfrm>
          <a:prstGeom prst="rect">
            <a:avLst/>
          </a:prstGeom>
        </p:spPr>
      </p:pic>
      <p:pic>
        <p:nvPicPr>
          <p:cNvPr id="5" name="Picture 4" descr="A picture containing building, sitting, bench, side&#10;&#10;Description automatically generated">
            <a:extLst>
              <a:ext uri="{FF2B5EF4-FFF2-40B4-BE49-F238E27FC236}">
                <a16:creationId xmlns:a16="http://schemas.microsoft.com/office/drawing/2014/main" id="{8D749CFC-64F9-4BF5-8441-962A0FC27B3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4635315" cy="6400799"/>
          </a:xfrm>
          <a:prstGeom prst="rect">
            <a:avLst/>
          </a:prstGeom>
        </p:spPr>
      </p:pic>
      <p:sp>
        <p:nvSpPr>
          <p:cNvPr id="8" name="TextBox 7">
            <a:extLst>
              <a:ext uri="{FF2B5EF4-FFF2-40B4-BE49-F238E27FC236}">
                <a16:creationId xmlns:a16="http://schemas.microsoft.com/office/drawing/2014/main" id="{F3F7D339-D9AE-316C-7041-481F6F98D4DA}"/>
              </a:ext>
            </a:extLst>
          </p:cNvPr>
          <p:cNvSpPr txBox="1"/>
          <p:nvPr/>
        </p:nvSpPr>
        <p:spPr>
          <a:xfrm>
            <a:off x="8568123" y="5841507"/>
            <a:ext cx="3623878" cy="584775"/>
          </a:xfrm>
          <a:prstGeom prst="rect">
            <a:avLst/>
          </a:prstGeom>
          <a:noFill/>
        </p:spPr>
        <p:txBody>
          <a:bodyPr wrap="square" rtlCol="0">
            <a:spAutoFit/>
          </a:bodyPr>
          <a:lstStyle/>
          <a:p>
            <a:r>
              <a:rPr lang="en-US" sz="3200" dirty="0"/>
              <a:t>BY NAVEEN UPPALA</a:t>
            </a:r>
            <a:endParaRPr lang="en-IN" sz="3200" dirty="0"/>
          </a:p>
        </p:txBody>
      </p:sp>
    </p:spTree>
    <p:extLst>
      <p:ext uri="{BB962C8B-B14F-4D97-AF65-F5344CB8AC3E}">
        <p14:creationId xmlns:p14="http://schemas.microsoft.com/office/powerpoint/2010/main" val="3286565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ypes of Computer Operating System | Understanding the Various OS">
            <a:extLst>
              <a:ext uri="{FF2B5EF4-FFF2-40B4-BE49-F238E27FC236}">
                <a16:creationId xmlns:a16="http://schemas.microsoft.com/office/drawing/2014/main" id="{A20783D6-A712-5240-3D0C-7D4F41C00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8516"/>
            <a:ext cx="12192000" cy="548004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46359658-EAEA-A9E9-F7D7-984C401B66BE}"/>
              </a:ext>
            </a:extLst>
          </p:cNvPr>
          <p:cNvSpPr>
            <a:spLocks noGrp="1"/>
          </p:cNvSpPr>
          <p:nvPr>
            <p:ph type="title"/>
          </p:nvPr>
        </p:nvSpPr>
        <p:spPr>
          <a:xfrm>
            <a:off x="0" y="0"/>
            <a:ext cx="12192000" cy="938515"/>
          </a:xfrm>
        </p:spPr>
        <p:txBody>
          <a:bodyPr/>
          <a:lstStyle/>
          <a:p>
            <a:pPr algn="ctr"/>
            <a:r>
              <a:rPr lang="en-US" dirty="0"/>
              <a:t>DIFFERENT TYPES OPERATING SYSTEM</a:t>
            </a:r>
            <a:endParaRPr lang="en-IN" dirty="0"/>
          </a:p>
        </p:txBody>
      </p:sp>
    </p:spTree>
    <p:extLst>
      <p:ext uri="{BB962C8B-B14F-4D97-AF65-F5344CB8AC3E}">
        <p14:creationId xmlns:p14="http://schemas.microsoft.com/office/powerpoint/2010/main" val="2141838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EB91FC-5CCD-31FE-C148-28804C8ACB46}"/>
              </a:ext>
            </a:extLst>
          </p:cNvPr>
          <p:cNvPicPr>
            <a:picLocks noChangeAspect="1"/>
          </p:cNvPicPr>
          <p:nvPr/>
        </p:nvPicPr>
        <p:blipFill>
          <a:blip r:embed="rId2"/>
          <a:stretch>
            <a:fillRect/>
          </a:stretch>
        </p:blipFill>
        <p:spPr>
          <a:xfrm>
            <a:off x="0" y="994299"/>
            <a:ext cx="12192000" cy="5353236"/>
          </a:xfrm>
          <a:prstGeom prst="rect">
            <a:avLst/>
          </a:prstGeom>
        </p:spPr>
      </p:pic>
      <p:sp>
        <p:nvSpPr>
          <p:cNvPr id="5" name="Title 1">
            <a:extLst>
              <a:ext uri="{FF2B5EF4-FFF2-40B4-BE49-F238E27FC236}">
                <a16:creationId xmlns:a16="http://schemas.microsoft.com/office/drawing/2014/main" id="{2D4FEA60-DA65-261F-B9E8-E167E1A973DA}"/>
              </a:ext>
            </a:extLst>
          </p:cNvPr>
          <p:cNvSpPr>
            <a:spLocks noGrp="1"/>
          </p:cNvSpPr>
          <p:nvPr>
            <p:ph type="title"/>
          </p:nvPr>
        </p:nvSpPr>
        <p:spPr>
          <a:xfrm>
            <a:off x="0" y="0"/>
            <a:ext cx="12192000" cy="938515"/>
          </a:xfrm>
        </p:spPr>
        <p:txBody>
          <a:bodyPr/>
          <a:lstStyle/>
          <a:p>
            <a:pPr algn="ctr"/>
            <a:r>
              <a:rPr lang="en-US" dirty="0"/>
              <a:t>WHAT IS LINUX OPERATING SYSTEM</a:t>
            </a:r>
            <a:endParaRPr lang="en-IN" dirty="0"/>
          </a:p>
        </p:txBody>
      </p:sp>
    </p:spTree>
    <p:extLst>
      <p:ext uri="{BB962C8B-B14F-4D97-AF65-F5344CB8AC3E}">
        <p14:creationId xmlns:p14="http://schemas.microsoft.com/office/powerpoint/2010/main" val="236494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inux Distributions Explained – Technology News and Information by SeniorDBA">
            <a:extLst>
              <a:ext uri="{FF2B5EF4-FFF2-40B4-BE49-F238E27FC236}">
                <a16:creationId xmlns:a16="http://schemas.microsoft.com/office/drawing/2014/main" id="{EB77FED7-BDBD-4D2A-96D0-BB3D9A11D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8516"/>
            <a:ext cx="12192000" cy="550667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A5613E0-EEC2-6DAA-1224-B5A49CC37437}"/>
              </a:ext>
            </a:extLst>
          </p:cNvPr>
          <p:cNvSpPr>
            <a:spLocks noGrp="1"/>
          </p:cNvSpPr>
          <p:nvPr>
            <p:ph type="title"/>
          </p:nvPr>
        </p:nvSpPr>
        <p:spPr>
          <a:xfrm>
            <a:off x="0" y="0"/>
            <a:ext cx="12192000" cy="938515"/>
          </a:xfrm>
        </p:spPr>
        <p:txBody>
          <a:bodyPr/>
          <a:lstStyle/>
          <a:p>
            <a:pPr algn="ctr"/>
            <a:r>
              <a:rPr lang="en-US" dirty="0"/>
              <a:t>TYPES OF LINUX OPERATING SYSTEM</a:t>
            </a:r>
            <a:endParaRPr lang="en-IN" dirty="0"/>
          </a:p>
        </p:txBody>
      </p:sp>
    </p:spTree>
    <p:extLst>
      <p:ext uri="{BB962C8B-B14F-4D97-AF65-F5344CB8AC3E}">
        <p14:creationId xmlns:p14="http://schemas.microsoft.com/office/powerpoint/2010/main" val="4096788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5E2E3-F13A-4440-AFAD-95873B700E88}"/>
              </a:ext>
            </a:extLst>
          </p:cNvPr>
          <p:cNvSpPr>
            <a:spLocks noGrp="1"/>
          </p:cNvSpPr>
          <p:nvPr>
            <p:ph type="title"/>
          </p:nvPr>
        </p:nvSpPr>
        <p:spPr>
          <a:xfrm>
            <a:off x="1097280" y="811763"/>
            <a:ext cx="10058400" cy="925597"/>
          </a:xfrm>
        </p:spPr>
        <p:txBody>
          <a:bodyPr/>
          <a:lstStyle/>
          <a:p>
            <a:r>
              <a:rPr lang="en-IN" dirty="0"/>
              <a:t>Elastic Compute Cloud(EC2)</a:t>
            </a:r>
          </a:p>
        </p:txBody>
      </p:sp>
      <p:sp>
        <p:nvSpPr>
          <p:cNvPr id="4" name="TextBox 3">
            <a:extLst>
              <a:ext uri="{FF2B5EF4-FFF2-40B4-BE49-F238E27FC236}">
                <a16:creationId xmlns:a16="http://schemas.microsoft.com/office/drawing/2014/main" id="{86DF99B5-DC2D-49D0-AD96-E8E4C8BD0981}"/>
              </a:ext>
            </a:extLst>
          </p:cNvPr>
          <p:cNvSpPr txBox="1"/>
          <p:nvPr/>
        </p:nvSpPr>
        <p:spPr>
          <a:xfrm>
            <a:off x="1097280" y="2136339"/>
            <a:ext cx="10058400" cy="5091394"/>
          </a:xfrm>
          <a:prstGeom prst="rect">
            <a:avLst/>
          </a:prstGeom>
          <a:noFill/>
        </p:spPr>
        <p:txBody>
          <a:bodyPr wrap="square">
            <a:spAutoFit/>
          </a:bodyPr>
          <a:lstStyle/>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Amazon Elastic Compute Cloud (Amazon EC2) provides scalable computing capacity in the Amazon Web Services (AWS) Cloud. Using Amazon EC2 eliminates your need to invest in hardware up front, so you can develop and deploy applications faster. You can use Amazon EC2 to launch as many or as few virtual servers as you need, configure security and networking, and manage storage. Amazon EC2 enables you to scale up or down to handle changes in requirements or spikes in popularity, reducing your need to forecast traffic.</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Features of Amazon EC2</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Amazon EC2 provides the following features:</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Virtual computing environments, known as instances</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Preconfigured templates for your instances, known as Amazon Machine Images (AMIs), that package the bits you need for your server (including the operating system and additional software)</a:t>
            </a:r>
          </a:p>
          <a:p>
            <a:br>
              <a:rPr lang="en-US" dirty="0"/>
            </a:br>
            <a:endParaRPr lang="en-US" dirty="0">
              <a:latin typeface="Calibri" panose="020F0502020204030204" pitchFamily="34" charset="0"/>
              <a:cs typeface="Times New Roman" panose="02020603050405020304" pitchFamily="18" charset="0"/>
            </a:endParaRPr>
          </a:p>
          <a:p>
            <a:pPr marL="342900" indent="-342900" algn="just">
              <a:lnSpc>
                <a:spcPct val="115000"/>
              </a:lnSpc>
              <a:spcAft>
                <a:spcPts val="1000"/>
              </a:spcAft>
              <a:buFont typeface="Symbol" panose="05050102010706020507" pitchFamily="18" charset="2"/>
              <a:buChar char=""/>
            </a:pPr>
            <a:endParaRPr lang="en-IN"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92540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39382E-BD2A-4CCC-B200-939AFDD07E22}"/>
              </a:ext>
            </a:extLst>
          </p:cNvPr>
          <p:cNvSpPr txBox="1"/>
          <p:nvPr/>
        </p:nvSpPr>
        <p:spPr>
          <a:xfrm>
            <a:off x="1097280" y="1873937"/>
            <a:ext cx="10058400" cy="4218847"/>
          </a:xfrm>
          <a:prstGeom prst="rect">
            <a:avLst/>
          </a:prstGeom>
          <a:noFill/>
        </p:spPr>
        <p:txBody>
          <a:bodyPr wrap="square">
            <a:spAutoFit/>
          </a:bodyPr>
          <a:lstStyle/>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Secure login information for your instances using key pairs (AWS stores the public key, and you store the private key in a secure place)</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Persistent storage volumes for your data using Amazon Elastic Block Store (Amazon EBS), known as Amazon EBS volumes</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Multiple physical locations for your resources, such as instances and Amazon EBS volumes, known as Regions and Availability Zones</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A firewall that enables you to specify the protocols, ports, and source IP ranges that can reach your instances using security groups</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Static IPv4 addresses for dynamic cloud computing, known as Elastic IP addresses</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Virtual networks you can create that are logically isolated from the rest of the AWS Cloud, and that you can optionally connect to your own network, known as virtual private clouds (VPCs)</a:t>
            </a:r>
          </a:p>
        </p:txBody>
      </p:sp>
      <p:sp>
        <p:nvSpPr>
          <p:cNvPr id="9" name="Title 1">
            <a:extLst>
              <a:ext uri="{FF2B5EF4-FFF2-40B4-BE49-F238E27FC236}">
                <a16:creationId xmlns:a16="http://schemas.microsoft.com/office/drawing/2014/main" id="{8BD74A1C-C264-4C4B-92C6-326C81EFDFD4}"/>
              </a:ext>
            </a:extLst>
          </p:cNvPr>
          <p:cNvSpPr>
            <a:spLocks noGrp="1"/>
          </p:cNvSpPr>
          <p:nvPr>
            <p:ph type="title"/>
          </p:nvPr>
        </p:nvSpPr>
        <p:spPr>
          <a:xfrm>
            <a:off x="1097280" y="550946"/>
            <a:ext cx="10058400" cy="925597"/>
          </a:xfrm>
        </p:spPr>
        <p:txBody>
          <a:bodyPr/>
          <a:lstStyle/>
          <a:p>
            <a:r>
              <a:rPr lang="en-IN" dirty="0"/>
              <a:t>Features of EC2</a:t>
            </a:r>
          </a:p>
        </p:txBody>
      </p:sp>
    </p:spTree>
    <p:extLst>
      <p:ext uri="{BB962C8B-B14F-4D97-AF65-F5344CB8AC3E}">
        <p14:creationId xmlns:p14="http://schemas.microsoft.com/office/powerpoint/2010/main" val="946156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920BE5-3418-4B18-A2B9-67BB523009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3749208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1CD9C5-1BEB-4640-97A8-9E6BEAE5D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2288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39FB94-3475-48A7-A35A-B3D60B714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4" y="0"/>
            <a:ext cx="12254144" cy="6858000"/>
          </a:xfrm>
          <a:prstGeom prst="rect">
            <a:avLst/>
          </a:prstGeom>
        </p:spPr>
      </p:pic>
    </p:spTree>
    <p:extLst>
      <p:ext uri="{BB962C8B-B14F-4D97-AF65-F5344CB8AC3E}">
        <p14:creationId xmlns:p14="http://schemas.microsoft.com/office/powerpoint/2010/main" val="2257144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9AC334-97DF-4BCB-BB30-93B64D944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32273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7BE748-371E-4321-8CB3-F7953DAAB0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7494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30C6A5C3-16CC-4FF0-9D01-EA41D6B56955}"/>
              </a:ext>
            </a:extLst>
          </p:cNvPr>
          <p:cNvSpPr txBox="1"/>
          <p:nvPr/>
        </p:nvSpPr>
        <p:spPr>
          <a:xfrm>
            <a:off x="-1540" y="5842337"/>
            <a:ext cx="12192000" cy="1015663"/>
          </a:xfrm>
          <a:prstGeom prst="rect">
            <a:avLst/>
          </a:prstGeom>
          <a:noFill/>
        </p:spPr>
        <p:txBody>
          <a:bodyPr wrap="square">
            <a:spAutoFit/>
          </a:bodyPr>
          <a:lstStyle/>
          <a:p>
            <a:r>
              <a:rPr lang="en-US" sz="2000" b="0" i="0" dirty="0">
                <a:solidFill>
                  <a:schemeClr val="bg1"/>
                </a:solidFill>
                <a:effectLst/>
                <a:latin typeface="AmazonEmberLight"/>
              </a:rPr>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a:t>
            </a:r>
            <a:endParaRPr lang="en-IN" sz="2000" dirty="0">
              <a:solidFill>
                <a:schemeClr val="bg1"/>
              </a:solidFill>
            </a:endParaRPr>
          </a:p>
        </p:txBody>
      </p:sp>
      <p:pic>
        <p:nvPicPr>
          <p:cNvPr id="1030" name="Picture 6" descr="DevOps Toolset for Project Management - Easy Project">
            <a:extLst>
              <a:ext uri="{FF2B5EF4-FFF2-40B4-BE49-F238E27FC236}">
                <a16:creationId xmlns:a16="http://schemas.microsoft.com/office/drawing/2014/main" id="{0CFBD445-65CD-4312-9E5A-1134007B6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84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5FD24D-6469-4AF4-A59B-7EF0AFE95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97677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7207DA-FF39-4580-A51F-927AC346D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5569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8EF62A-F7BE-0861-1E85-3737ED1F7969}"/>
              </a:ext>
            </a:extLst>
          </p:cNvPr>
          <p:cNvPicPr>
            <a:picLocks noChangeAspect="1"/>
          </p:cNvPicPr>
          <p:nvPr/>
        </p:nvPicPr>
        <p:blipFill>
          <a:blip r:embed="rId2"/>
          <a:stretch>
            <a:fillRect/>
          </a:stretch>
        </p:blipFill>
        <p:spPr>
          <a:xfrm>
            <a:off x="62523" y="0"/>
            <a:ext cx="12129477" cy="6260123"/>
          </a:xfrm>
          <a:prstGeom prst="rect">
            <a:avLst/>
          </a:prstGeom>
        </p:spPr>
      </p:pic>
    </p:spTree>
    <p:extLst>
      <p:ext uri="{BB962C8B-B14F-4D97-AF65-F5344CB8AC3E}">
        <p14:creationId xmlns:p14="http://schemas.microsoft.com/office/powerpoint/2010/main" val="456397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6A348-ACF2-D4EE-B44D-61D7B54358DF}"/>
              </a:ext>
            </a:extLst>
          </p:cNvPr>
          <p:cNvPicPr>
            <a:picLocks noChangeAspect="1"/>
          </p:cNvPicPr>
          <p:nvPr/>
        </p:nvPicPr>
        <p:blipFill>
          <a:blip r:embed="rId2"/>
          <a:stretch>
            <a:fillRect/>
          </a:stretch>
        </p:blipFill>
        <p:spPr>
          <a:xfrm>
            <a:off x="0" y="-1"/>
            <a:ext cx="12192000" cy="6408615"/>
          </a:xfrm>
          <a:prstGeom prst="rect">
            <a:avLst/>
          </a:prstGeom>
        </p:spPr>
      </p:pic>
    </p:spTree>
    <p:extLst>
      <p:ext uri="{BB962C8B-B14F-4D97-AF65-F5344CB8AC3E}">
        <p14:creationId xmlns:p14="http://schemas.microsoft.com/office/powerpoint/2010/main" val="4000316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DevOps?">
            <a:extLst>
              <a:ext uri="{FF2B5EF4-FFF2-40B4-BE49-F238E27FC236}">
                <a16:creationId xmlns:a16="http://schemas.microsoft.com/office/drawing/2014/main" id="{16F2652B-CBC8-4404-ACED-D7A4242F3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271" y="1012056"/>
            <a:ext cx="6409678" cy="32403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0FD5FD-F0B4-497F-B100-970386CDAEF1}"/>
              </a:ext>
            </a:extLst>
          </p:cNvPr>
          <p:cNvSpPr>
            <a:spLocks noGrp="1"/>
          </p:cNvSpPr>
          <p:nvPr>
            <p:ph type="title"/>
          </p:nvPr>
        </p:nvSpPr>
        <p:spPr>
          <a:xfrm>
            <a:off x="239697" y="85048"/>
            <a:ext cx="4234649" cy="705065"/>
          </a:xfrm>
        </p:spPr>
        <p:txBody>
          <a:bodyPr/>
          <a:lstStyle/>
          <a:p>
            <a:r>
              <a:rPr lang="en-IN" dirty="0"/>
              <a:t>Benefits of Devops</a:t>
            </a:r>
          </a:p>
        </p:txBody>
      </p:sp>
      <p:sp>
        <p:nvSpPr>
          <p:cNvPr id="4" name="Text Placeholder 3">
            <a:extLst>
              <a:ext uri="{FF2B5EF4-FFF2-40B4-BE49-F238E27FC236}">
                <a16:creationId xmlns:a16="http://schemas.microsoft.com/office/drawing/2014/main" id="{58765AE3-F888-4640-95E1-8E70F086511A}"/>
              </a:ext>
            </a:extLst>
          </p:cNvPr>
          <p:cNvSpPr>
            <a:spLocks noGrp="1"/>
          </p:cNvSpPr>
          <p:nvPr>
            <p:ph type="body" sz="half" idx="2"/>
          </p:nvPr>
        </p:nvSpPr>
        <p:spPr>
          <a:xfrm>
            <a:off x="239697" y="1036698"/>
            <a:ext cx="4234649" cy="5319714"/>
          </a:xfrm>
        </p:spPr>
        <p:txBody>
          <a:bodyPr>
            <a:normAutofit fontScale="92500"/>
          </a:bodyPr>
          <a:lstStyle/>
          <a:p>
            <a:pPr marL="342900" indent="-342900">
              <a:buAutoNum type="arabicParenR"/>
            </a:pPr>
            <a:r>
              <a:rPr lang="en-US" b="1" i="0" dirty="0">
                <a:solidFill>
                  <a:schemeClr val="bg1"/>
                </a:solidFill>
                <a:effectLst/>
                <a:latin typeface="AmazonEmber"/>
              </a:rPr>
              <a:t>Speed</a:t>
            </a:r>
            <a:r>
              <a:rPr lang="en-US" b="0" i="0" dirty="0">
                <a:solidFill>
                  <a:schemeClr val="bg1"/>
                </a:solidFill>
                <a:effectLst/>
                <a:latin typeface="AmazonEmber"/>
              </a:rPr>
              <a:t>: </a:t>
            </a:r>
            <a:r>
              <a:rPr lang="en-US" sz="1600" b="0" i="0" dirty="0">
                <a:solidFill>
                  <a:schemeClr val="bg1"/>
                </a:solidFill>
                <a:effectLst/>
                <a:latin typeface="AmazonEmber"/>
              </a:rPr>
              <a:t>Move at high velocity so you can innovate for customers faster, adapt to changing markets better, and grow more efficient at driving business results.</a:t>
            </a:r>
          </a:p>
          <a:p>
            <a:pPr marL="342900" indent="-342900">
              <a:buFont typeface="Calibri" panose="020F0502020204030204" pitchFamily="34" charset="0"/>
              <a:buAutoNum type="arabicParenR"/>
            </a:pPr>
            <a:r>
              <a:rPr lang="en-IN" b="1" dirty="0">
                <a:solidFill>
                  <a:schemeClr val="bg1"/>
                </a:solidFill>
                <a:latin typeface="AmazonEmber"/>
              </a:rPr>
              <a:t>Rapid Delivery: </a:t>
            </a:r>
            <a:r>
              <a:rPr lang="en-US" sz="1600" dirty="0">
                <a:solidFill>
                  <a:schemeClr val="bg1"/>
                </a:solidFill>
                <a:latin typeface="AmazonEmber"/>
              </a:rPr>
              <a:t>Increase the frequency and pace of releases so you can innovate and improve your product faster. </a:t>
            </a:r>
          </a:p>
          <a:p>
            <a:pPr marL="342900" indent="-342900">
              <a:buFont typeface="Calibri" panose="020F0502020204030204" pitchFamily="34" charset="0"/>
              <a:buAutoNum type="arabicParenR"/>
            </a:pPr>
            <a:r>
              <a:rPr lang="en-US" b="1" dirty="0">
                <a:solidFill>
                  <a:schemeClr val="bg1"/>
                </a:solidFill>
                <a:latin typeface="AmazonEmber"/>
              </a:rPr>
              <a:t>Reliability</a:t>
            </a:r>
            <a:r>
              <a:rPr lang="en-US" dirty="0">
                <a:solidFill>
                  <a:schemeClr val="bg1"/>
                </a:solidFill>
                <a:latin typeface="AmazonEmber"/>
              </a:rPr>
              <a:t>: </a:t>
            </a:r>
            <a:r>
              <a:rPr lang="en-US" sz="1600" dirty="0">
                <a:solidFill>
                  <a:schemeClr val="bg1"/>
                </a:solidFill>
                <a:latin typeface="AmazonEmber"/>
              </a:rPr>
              <a:t>Ensure the quality of application updates and infrastructure changes so you can reliably deliver at a more rapid pace while maintaining a positive experience for end users.</a:t>
            </a:r>
          </a:p>
          <a:p>
            <a:pPr marL="342900" indent="-342900">
              <a:buFont typeface="Calibri" panose="020F0502020204030204" pitchFamily="34" charset="0"/>
              <a:buAutoNum type="arabicParenR"/>
            </a:pPr>
            <a:r>
              <a:rPr lang="en-IN" b="1" dirty="0">
                <a:solidFill>
                  <a:schemeClr val="bg1"/>
                </a:solidFill>
                <a:latin typeface="AmazonEmber"/>
              </a:rPr>
              <a:t>Security</a:t>
            </a:r>
            <a:r>
              <a:rPr lang="en-IN" dirty="0">
                <a:solidFill>
                  <a:schemeClr val="bg1"/>
                </a:solidFill>
                <a:latin typeface="AmazonEmber"/>
              </a:rPr>
              <a:t>: </a:t>
            </a:r>
            <a:r>
              <a:rPr lang="en-US" sz="1600" dirty="0">
                <a:solidFill>
                  <a:schemeClr val="bg1"/>
                </a:solidFill>
                <a:latin typeface="AmazonEmber"/>
              </a:rPr>
              <a:t>You can adopt a DevOps model without sacrificing security by using automated compliance policies, fine-grained controls, and configuration management techniques. For example, using infrastructure as code and you can define and then track compliance at scale.</a:t>
            </a:r>
            <a:endParaRPr lang="en-IN" sz="1600" dirty="0">
              <a:solidFill>
                <a:schemeClr val="bg1"/>
              </a:solidFill>
              <a:latin typeface="AmazonEmber"/>
            </a:endParaRPr>
          </a:p>
        </p:txBody>
      </p:sp>
    </p:spTree>
    <p:extLst>
      <p:ext uri="{BB962C8B-B14F-4D97-AF65-F5344CB8AC3E}">
        <p14:creationId xmlns:p14="http://schemas.microsoft.com/office/powerpoint/2010/main" val="111699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30C6A5C3-16CC-4FF0-9D01-EA41D6B56955}"/>
              </a:ext>
            </a:extLst>
          </p:cNvPr>
          <p:cNvSpPr txBox="1"/>
          <p:nvPr/>
        </p:nvSpPr>
        <p:spPr>
          <a:xfrm>
            <a:off x="0" y="5054970"/>
            <a:ext cx="12190459" cy="2062103"/>
          </a:xfrm>
          <a:prstGeom prst="rect">
            <a:avLst/>
          </a:prstGeom>
          <a:noFill/>
        </p:spPr>
        <p:txBody>
          <a:bodyPr wrap="square">
            <a:spAutoFit/>
          </a:bodyPr>
          <a:lstStyle/>
          <a:p>
            <a:r>
              <a:rPr lang="en-US" b="0" i="0" dirty="0">
                <a:solidFill>
                  <a:schemeClr val="bg1"/>
                </a:solidFill>
                <a:effectLst/>
                <a:latin typeface="charter"/>
              </a:rPr>
              <a:t>When it comes to legacy applications, we can say that most of legacy applications are mainly implemented as a </a:t>
            </a:r>
            <a:r>
              <a:rPr lang="en-US" b="1" i="0" dirty="0">
                <a:solidFill>
                  <a:schemeClr val="bg1"/>
                </a:solidFill>
                <a:effectLst/>
                <a:latin typeface="charter"/>
              </a:rPr>
              <a:t>monolithic architecture</a:t>
            </a:r>
            <a:r>
              <a:rPr lang="en-US" b="0" i="0" dirty="0">
                <a:solidFill>
                  <a:schemeClr val="bg1"/>
                </a:solidFill>
                <a:effectLst/>
                <a:latin typeface="charter"/>
              </a:rPr>
              <a:t>. If all the functionalities of a project exists in a </a:t>
            </a:r>
            <a:r>
              <a:rPr lang="en-US" b="1" i="0" dirty="0">
                <a:solidFill>
                  <a:schemeClr val="bg1"/>
                </a:solidFill>
                <a:effectLst/>
                <a:latin typeface="charter"/>
              </a:rPr>
              <a:t>single codebase</a:t>
            </a:r>
            <a:r>
              <a:rPr lang="en-US" b="0" i="0" dirty="0">
                <a:solidFill>
                  <a:schemeClr val="bg1"/>
                </a:solidFill>
                <a:effectLst/>
                <a:latin typeface="charter"/>
              </a:rPr>
              <a:t>, then that application is known as monolithic application.</a:t>
            </a:r>
            <a:r>
              <a:rPr lang="en-US" b="0" i="0" dirty="0">
                <a:solidFill>
                  <a:schemeClr val="bg1"/>
                </a:solidFill>
                <a:effectLst/>
                <a:latin typeface="IBM Plex Sans" panose="020B0503050203000203" pitchFamily="34" charset="0"/>
              </a:rPr>
              <a:t> </a:t>
            </a:r>
          </a:p>
          <a:p>
            <a:r>
              <a:rPr lang="en-US" b="0" i="0" dirty="0">
                <a:solidFill>
                  <a:schemeClr val="bg1"/>
                </a:solidFill>
                <a:effectLst/>
                <a:latin typeface="charter"/>
              </a:rPr>
              <a:t>In the monolith pattern, everything from </a:t>
            </a:r>
            <a:r>
              <a:rPr lang="en-US" b="1" i="0" dirty="0">
                <a:solidFill>
                  <a:schemeClr val="bg1"/>
                </a:solidFill>
                <a:effectLst/>
                <a:latin typeface="charter"/>
              </a:rPr>
              <a:t>user interface, business codes </a:t>
            </a:r>
            <a:r>
              <a:rPr lang="en-US" b="0" i="0" dirty="0">
                <a:solidFill>
                  <a:schemeClr val="bg1"/>
                </a:solidFill>
                <a:effectLst/>
                <a:latin typeface="charter"/>
              </a:rPr>
              <a:t>and </a:t>
            </a:r>
            <a:r>
              <a:rPr lang="en-US" b="1" i="0" dirty="0">
                <a:solidFill>
                  <a:schemeClr val="bg1"/>
                </a:solidFill>
                <a:effectLst/>
                <a:latin typeface="charter"/>
              </a:rPr>
              <a:t>database calls </a:t>
            </a:r>
            <a:r>
              <a:rPr lang="en-US" b="0" i="0" dirty="0">
                <a:solidFill>
                  <a:schemeClr val="bg1"/>
                </a:solidFill>
                <a:effectLst/>
                <a:latin typeface="charter"/>
              </a:rPr>
              <a:t>is included in the </a:t>
            </a:r>
            <a:r>
              <a:rPr lang="en-US" b="1" i="0" dirty="0">
                <a:solidFill>
                  <a:schemeClr val="bg1"/>
                </a:solidFill>
                <a:effectLst/>
                <a:latin typeface="charter"/>
              </a:rPr>
              <a:t>same codebase</a:t>
            </a:r>
            <a:r>
              <a:rPr lang="en-US" b="0" i="0" dirty="0">
                <a:solidFill>
                  <a:schemeClr val="bg1"/>
                </a:solidFill>
                <a:effectLst/>
                <a:latin typeface="charter"/>
              </a:rPr>
              <a:t>. All application concerns are contained in a </a:t>
            </a:r>
            <a:r>
              <a:rPr lang="en-US" b="1" i="0" dirty="0">
                <a:solidFill>
                  <a:schemeClr val="bg1"/>
                </a:solidFill>
                <a:effectLst/>
                <a:latin typeface="charter"/>
              </a:rPr>
              <a:t>single big deployment</a:t>
            </a:r>
            <a:r>
              <a:rPr lang="en-US" b="0" i="0" dirty="0">
                <a:solidFill>
                  <a:schemeClr val="bg1"/>
                </a:solidFill>
                <a:effectLst/>
                <a:latin typeface="charter"/>
              </a:rPr>
              <a:t>. Even the monolithic applications can design in different layers like </a:t>
            </a:r>
            <a:r>
              <a:rPr lang="en-US" b="1" i="0" dirty="0">
                <a:solidFill>
                  <a:schemeClr val="bg1"/>
                </a:solidFill>
                <a:effectLst/>
                <a:latin typeface="charter"/>
              </a:rPr>
              <a:t>presentation, business </a:t>
            </a:r>
            <a:r>
              <a:rPr lang="en-US" b="0" i="0" dirty="0">
                <a:solidFill>
                  <a:schemeClr val="bg1"/>
                </a:solidFill>
                <a:effectLst/>
                <a:latin typeface="charter"/>
              </a:rPr>
              <a:t>and </a:t>
            </a:r>
            <a:r>
              <a:rPr lang="en-US" b="1" i="0" dirty="0">
                <a:solidFill>
                  <a:schemeClr val="bg1"/>
                </a:solidFill>
                <a:effectLst/>
                <a:latin typeface="charter"/>
              </a:rPr>
              <a:t>data layer </a:t>
            </a:r>
            <a:r>
              <a:rPr lang="en-US" b="0" i="0" dirty="0">
                <a:solidFill>
                  <a:schemeClr val="bg1"/>
                </a:solidFill>
                <a:effectLst/>
                <a:latin typeface="charter"/>
              </a:rPr>
              <a:t>and then deploy that codebase as single jar/war file.</a:t>
            </a:r>
            <a:endParaRPr lang="en-US" b="0" i="0" dirty="0">
              <a:solidFill>
                <a:schemeClr val="bg1"/>
              </a:solidFill>
              <a:effectLst/>
              <a:latin typeface="IBM Plex Sans" panose="020B0503050203000203" pitchFamily="34" charset="0"/>
            </a:endParaRPr>
          </a:p>
          <a:p>
            <a:endParaRPr lang="en-IN" sz="2000" dirty="0">
              <a:solidFill>
                <a:schemeClr val="bg1"/>
              </a:solidFill>
            </a:endParaRPr>
          </a:p>
        </p:txBody>
      </p:sp>
      <p:pic>
        <p:nvPicPr>
          <p:cNvPr id="3" name="Picture 2">
            <a:extLst>
              <a:ext uri="{FF2B5EF4-FFF2-40B4-BE49-F238E27FC236}">
                <a16:creationId xmlns:a16="http://schemas.microsoft.com/office/drawing/2014/main" id="{90A5833F-6D4B-2D23-DB9F-D0D643591E86}"/>
              </a:ext>
            </a:extLst>
          </p:cNvPr>
          <p:cNvPicPr>
            <a:picLocks noChangeAspect="1"/>
          </p:cNvPicPr>
          <p:nvPr/>
        </p:nvPicPr>
        <p:blipFill>
          <a:blip r:embed="rId2"/>
          <a:stretch>
            <a:fillRect/>
          </a:stretch>
        </p:blipFill>
        <p:spPr>
          <a:xfrm>
            <a:off x="0" y="-1"/>
            <a:ext cx="3757894" cy="4968473"/>
          </a:xfrm>
          <a:prstGeom prst="rect">
            <a:avLst/>
          </a:prstGeom>
        </p:spPr>
      </p:pic>
      <p:pic>
        <p:nvPicPr>
          <p:cNvPr id="6146" name="Picture 2">
            <a:extLst>
              <a:ext uri="{FF2B5EF4-FFF2-40B4-BE49-F238E27FC236}">
                <a16:creationId xmlns:a16="http://schemas.microsoft.com/office/drawing/2014/main" id="{21DFE002-3836-976B-D920-CE40DECBA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42" y="0"/>
            <a:ext cx="8431058" cy="496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709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30C6A5C3-16CC-4FF0-9D01-EA41D6B56955}"/>
              </a:ext>
            </a:extLst>
          </p:cNvPr>
          <p:cNvSpPr txBox="1"/>
          <p:nvPr/>
        </p:nvSpPr>
        <p:spPr>
          <a:xfrm>
            <a:off x="311051" y="4877416"/>
            <a:ext cx="11569863" cy="2893100"/>
          </a:xfrm>
          <a:prstGeom prst="rect">
            <a:avLst/>
          </a:prstGeom>
          <a:noFill/>
        </p:spPr>
        <p:txBody>
          <a:bodyPr wrap="square">
            <a:spAutoFit/>
          </a:bodyPr>
          <a:lstStyle/>
          <a:p>
            <a:r>
              <a:rPr lang="en-US" b="0" i="0" dirty="0">
                <a:solidFill>
                  <a:schemeClr val="bg1"/>
                </a:solidFill>
                <a:effectLst/>
                <a:latin typeface="Segoe UI" panose="020B0502040204020203" pitchFamily="34" charset="0"/>
              </a:rPr>
              <a:t>-&gt;Microservices are small, independent, and loosely coupled. A single small team of developers can write and maintain a service.</a:t>
            </a:r>
          </a:p>
          <a:p>
            <a:r>
              <a:rPr lang="en-US" b="0" i="0" dirty="0">
                <a:solidFill>
                  <a:schemeClr val="bg1"/>
                </a:solidFill>
                <a:effectLst/>
                <a:latin typeface="Segoe UI" panose="020B0502040204020203" pitchFamily="34" charset="0"/>
              </a:rPr>
              <a:t>-&gt;Each service is a separate codebase, which can be managed by a small development team.</a:t>
            </a:r>
          </a:p>
          <a:p>
            <a:r>
              <a:rPr lang="en-US" dirty="0">
                <a:solidFill>
                  <a:schemeClr val="bg1"/>
                </a:solidFill>
                <a:latin typeface="Segoe UI" panose="020B0502040204020203" pitchFamily="34" charset="0"/>
              </a:rPr>
              <a:t>-&gt; Services can be deployed independently. A team can update an existing service without rebuilding and redeploying the entire application.</a:t>
            </a:r>
          </a:p>
          <a:p>
            <a:r>
              <a:rPr lang="en-US" dirty="0">
                <a:solidFill>
                  <a:schemeClr val="bg1"/>
                </a:solidFill>
                <a:latin typeface="Segoe UI" panose="020B0502040204020203" pitchFamily="34" charset="0"/>
              </a:rPr>
              <a:t>-&gt;</a:t>
            </a:r>
            <a:r>
              <a:rPr lang="en-US" b="0" i="0" dirty="0">
                <a:solidFill>
                  <a:schemeClr val="bg1"/>
                </a:solidFill>
                <a:effectLst/>
                <a:latin typeface="Segoe UI" panose="020B0502040204020203" pitchFamily="34" charset="0"/>
              </a:rPr>
              <a:t>Services are responsible for persisting their own data or external state. This differs from the traditional model, where a separate data layer handles data persistence.</a:t>
            </a:r>
          </a:p>
          <a:p>
            <a:endParaRPr lang="en-US" dirty="0">
              <a:solidFill>
                <a:schemeClr val="bg1"/>
              </a:solidFill>
              <a:latin typeface="Segoe UI" panose="020B0502040204020203" pitchFamily="34" charset="0"/>
            </a:endParaRPr>
          </a:p>
          <a:p>
            <a:endParaRPr lang="en-US" b="0" i="0" dirty="0">
              <a:solidFill>
                <a:schemeClr val="bg1"/>
              </a:solidFill>
              <a:effectLst/>
              <a:latin typeface="Segoe UI" panose="020B0502040204020203" pitchFamily="34" charset="0"/>
            </a:endParaRPr>
          </a:p>
          <a:p>
            <a:endParaRPr lang="en-IN" sz="2000" dirty="0">
              <a:solidFill>
                <a:schemeClr val="bg1"/>
              </a:solidFill>
            </a:endParaRPr>
          </a:p>
        </p:txBody>
      </p:sp>
      <p:pic>
        <p:nvPicPr>
          <p:cNvPr id="4098" name="Picture 2">
            <a:extLst>
              <a:ext uri="{FF2B5EF4-FFF2-40B4-BE49-F238E27FC236}">
                <a16:creationId xmlns:a16="http://schemas.microsoft.com/office/drawing/2014/main" id="{38AD36F3-C9BF-49EF-8BC6-F6FA9630F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79"/>
            <a:ext cx="12192000" cy="4947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59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C3CDAB28-B100-41A4-8505-1ED3A6BD6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5309"/>
            <a:ext cx="12192000" cy="618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22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D26FE34-76A5-4A5B-A6D9-5C2D189B95C2}"/>
              </a:ext>
            </a:extLst>
          </p:cNvPr>
          <p:cNvSpPr txBox="1"/>
          <p:nvPr/>
        </p:nvSpPr>
        <p:spPr>
          <a:xfrm>
            <a:off x="1088993" y="787438"/>
            <a:ext cx="9090734" cy="815608"/>
          </a:xfrm>
          <a:prstGeom prst="rect">
            <a:avLst/>
          </a:prstGeom>
          <a:noFill/>
        </p:spPr>
        <p:txBody>
          <a:bodyPr wrap="square">
            <a:spAutoFit/>
          </a:bodyPr>
          <a:lstStyle/>
          <a:p>
            <a:pPr algn="l"/>
            <a:r>
              <a:rPr lang="en-IN" sz="4700" spc="-50" dirty="0">
                <a:solidFill>
                  <a:schemeClr val="tx1">
                    <a:lumMod val="75000"/>
                    <a:lumOff val="25000"/>
                  </a:schemeClr>
                </a:solidFill>
                <a:latin typeface="+mj-lt"/>
                <a:ea typeface="+mj-ea"/>
                <a:cs typeface="+mj-cs"/>
              </a:rPr>
              <a:t>What is Cloud Computing</a:t>
            </a:r>
            <a:r>
              <a:rPr lang="en-IN" sz="4700" spc="-50" dirty="0">
                <a:solidFill>
                  <a:srgbClr val="272C37"/>
                </a:solidFill>
                <a:latin typeface="Roboto" panose="020B0604020202020204" pitchFamily="2" charset="0"/>
                <a:ea typeface="+mj-ea"/>
                <a:cs typeface="+mj-cs"/>
              </a:rPr>
              <a:t>?</a:t>
            </a:r>
            <a:endParaRPr lang="en-IN" b="0" i="0" dirty="0">
              <a:solidFill>
                <a:srgbClr val="272C37"/>
              </a:solidFill>
              <a:effectLst/>
              <a:latin typeface="Roboto" panose="020B0604020202020204" pitchFamily="2" charset="0"/>
            </a:endParaRPr>
          </a:p>
        </p:txBody>
      </p:sp>
      <p:sp>
        <p:nvSpPr>
          <p:cNvPr id="9" name="TextBox 8">
            <a:extLst>
              <a:ext uri="{FF2B5EF4-FFF2-40B4-BE49-F238E27FC236}">
                <a16:creationId xmlns:a16="http://schemas.microsoft.com/office/drawing/2014/main" id="{F022F566-58AF-408C-BF72-74FD5BA27B10}"/>
              </a:ext>
            </a:extLst>
          </p:cNvPr>
          <p:cNvSpPr txBox="1"/>
          <p:nvPr/>
        </p:nvSpPr>
        <p:spPr>
          <a:xfrm>
            <a:off x="1088993" y="1932619"/>
            <a:ext cx="10185647" cy="4750018"/>
          </a:xfrm>
          <a:prstGeom prst="rect">
            <a:avLst/>
          </a:prstGeom>
          <a:noFill/>
        </p:spPr>
        <p:txBody>
          <a:bodyPr wrap="square">
            <a:spAutoFit/>
          </a:bodyPr>
          <a:lstStyle/>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hlinkClick r:id="rId2" tooltip="Cloud computing">
                  <a:extLst>
                    <a:ext uri="{A12FA001-AC4F-418D-AE19-62706E023703}">
                      <ahyp:hlinkClr xmlns:ahyp="http://schemas.microsoft.com/office/drawing/2018/hyperlinkcolor" val="tx"/>
                    </a:ext>
                  </a:extLst>
                </a:hlinkClick>
              </a:rPr>
              <a:t>Cloud computing</a:t>
            </a:r>
            <a:r>
              <a:rPr lang="en-US" dirty="0">
                <a:latin typeface="Calibri" panose="020F0502020204030204" pitchFamily="34" charset="0"/>
                <a:cs typeface="Times New Roman" panose="02020603050405020304" pitchFamily="18" charset="0"/>
              </a:rPr>
              <a:t> is the delivery of online services (such as servers, databases, software) to users. With the help of cloud computing, storing data on local machines is not required. It helps you access data from a remote server. Moreover, it is also used to store and access data from anywhere across the world.</a:t>
            </a:r>
          </a:p>
          <a:p>
            <a:r>
              <a:rPr lang="en-US" b="0" i="0" dirty="0">
                <a:solidFill>
                  <a:srgbClr val="272C37"/>
                </a:solidFill>
                <a:effectLst/>
                <a:latin typeface="Roboto" panose="02000000000000000000" pitchFamily="2" charset="0"/>
              </a:rPr>
              <a:t>What is AWS?</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hlinkClick r:id="rId3" tooltip="Amazon web service">
                  <a:extLst>
                    <a:ext uri="{A12FA001-AC4F-418D-AE19-62706E023703}">
                      <ahyp:hlinkClr xmlns:ahyp="http://schemas.microsoft.com/office/drawing/2018/hyperlinkcolor" val="tx"/>
                    </a:ext>
                  </a:extLst>
                </a:hlinkClick>
              </a:rPr>
              <a:t>Amazon web service</a:t>
            </a:r>
            <a:r>
              <a:rPr lang="en-US" dirty="0">
                <a:latin typeface="Calibri" panose="020F0502020204030204" pitchFamily="34" charset="0"/>
                <a:cs typeface="Times New Roman" panose="02020603050405020304" pitchFamily="18" charset="0"/>
              </a:rPr>
              <a:t> is an online platform that provides scalable and cost-effective cloud computing solutions.</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AWS is a broadly adopted cloud platform that offers several on-demand operations like compute power, database storage, content delivery, etc., to help corporates scale and grow.</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How Does it Work?</a:t>
            </a:r>
          </a:p>
          <a:p>
            <a:pPr marL="342900" indent="-342900" algn="just">
              <a:lnSpc>
                <a:spcPct val="115000"/>
              </a:lnSpc>
              <a:spcAft>
                <a:spcPts val="1000"/>
              </a:spcAft>
              <a:buFont typeface="Symbol" panose="05050102010706020507" pitchFamily="18" charset="2"/>
              <a:buChar char=""/>
            </a:pPr>
            <a:r>
              <a:rPr lang="en-US" dirty="0">
                <a:latin typeface="Calibri" panose="020F0502020204030204" pitchFamily="34" charset="0"/>
                <a:cs typeface="Times New Roman" panose="02020603050405020304" pitchFamily="18" charset="0"/>
              </a:rPr>
              <a:t>That was all about what is AWS. Next, let’s have a look at the history.</a:t>
            </a:r>
          </a:p>
          <a:p>
            <a:br>
              <a:rPr lang="en-US" dirty="0"/>
            </a:br>
            <a:endParaRPr lang="en-IN"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2608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435065-BFEF-4D75-92F4-A5AEC19F33EB}"/>
              </a:ext>
            </a:extLst>
          </p:cNvPr>
          <p:cNvSpPr>
            <a:spLocks noGrp="1"/>
          </p:cNvSpPr>
          <p:nvPr>
            <p:ph type="title"/>
          </p:nvPr>
        </p:nvSpPr>
        <p:spPr>
          <a:xfrm>
            <a:off x="1097280" y="790113"/>
            <a:ext cx="10058400" cy="947247"/>
          </a:xfrm>
        </p:spPr>
        <p:txBody>
          <a:bodyPr>
            <a:normAutofit/>
          </a:bodyPr>
          <a:lstStyle/>
          <a:p>
            <a:r>
              <a:rPr lang="en-IN" dirty="0"/>
              <a:t>Applications of AWS</a:t>
            </a:r>
          </a:p>
        </p:txBody>
      </p:sp>
      <p:sp>
        <p:nvSpPr>
          <p:cNvPr id="6" name="TextBox 5">
            <a:extLst>
              <a:ext uri="{FF2B5EF4-FFF2-40B4-BE49-F238E27FC236}">
                <a16:creationId xmlns:a16="http://schemas.microsoft.com/office/drawing/2014/main" id="{AD9DB4D0-74A0-474C-B663-3A8EF835FE00}"/>
              </a:ext>
            </a:extLst>
          </p:cNvPr>
          <p:cNvSpPr txBox="1"/>
          <p:nvPr/>
        </p:nvSpPr>
        <p:spPr>
          <a:xfrm>
            <a:off x="1097281" y="1943171"/>
            <a:ext cx="10399302" cy="4371197"/>
          </a:xfrm>
          <a:prstGeom prst="rect">
            <a:avLst/>
          </a:prstGeom>
          <a:noFill/>
        </p:spPr>
        <p:txBody>
          <a:bodyPr wrap="square">
            <a:spAutoFit/>
          </a:bodyPr>
          <a:lstStyle/>
          <a:p>
            <a:pPr algn="just">
              <a:lnSpc>
                <a:spcPct val="115000"/>
              </a:lnSpc>
              <a:spcAft>
                <a:spcPts val="1000"/>
              </a:spcAft>
            </a:pPr>
            <a:r>
              <a:rPr lang="en-US" sz="1600" dirty="0">
                <a:latin typeface="Calibri" panose="020F0502020204030204" pitchFamily="34" charset="0"/>
                <a:cs typeface="Times New Roman" panose="02020603050405020304" pitchFamily="18" charset="0"/>
              </a:rPr>
              <a:t>1. Storage and Backup</a:t>
            </a:r>
          </a:p>
          <a:p>
            <a:pPr marL="342900" indent="-342900" algn="just">
              <a:lnSpc>
                <a:spcPct val="115000"/>
              </a:lnSpc>
              <a:spcAft>
                <a:spcPts val="10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One of the reasons why many businesses use AWS is because it offers multiple types of storage to choose from and is easily accessible as well. It can be used for storage and file indexing as well as to run critical business applications.</a:t>
            </a:r>
          </a:p>
          <a:p>
            <a:pPr algn="just">
              <a:lnSpc>
                <a:spcPct val="115000"/>
              </a:lnSpc>
              <a:spcAft>
                <a:spcPts val="1000"/>
              </a:spcAft>
            </a:pPr>
            <a:r>
              <a:rPr lang="en-US" sz="1600" dirty="0">
                <a:latin typeface="Calibri" panose="020F0502020204030204" pitchFamily="34" charset="0"/>
                <a:cs typeface="Times New Roman" panose="02020603050405020304" pitchFamily="18" charset="0"/>
              </a:rPr>
              <a:t>2. Websites</a:t>
            </a:r>
          </a:p>
          <a:p>
            <a:pPr marL="342900" indent="-342900" algn="just">
              <a:lnSpc>
                <a:spcPct val="115000"/>
              </a:lnSpc>
              <a:spcAft>
                <a:spcPts val="10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Businesses can host their websites on the AWS cloud, similar to other web applications. </a:t>
            </a:r>
          </a:p>
          <a:p>
            <a:pPr algn="just">
              <a:lnSpc>
                <a:spcPct val="115000"/>
              </a:lnSpc>
              <a:spcAft>
                <a:spcPts val="1000"/>
              </a:spcAft>
            </a:pPr>
            <a:r>
              <a:rPr lang="en-US" sz="1600" dirty="0">
                <a:latin typeface="Calibri" panose="020F0502020204030204" pitchFamily="34" charset="0"/>
                <a:cs typeface="Times New Roman" panose="02020603050405020304" pitchFamily="18" charset="0"/>
              </a:rPr>
              <a:t>3. Gaming</a:t>
            </a:r>
          </a:p>
          <a:p>
            <a:pPr marL="342900" indent="-342900" algn="just">
              <a:lnSpc>
                <a:spcPct val="115000"/>
              </a:lnSpc>
              <a:spcAft>
                <a:spcPts val="10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There is a lot of computing power needed to run gaming applications. AWS makes it easier to provide the best online gaming experience to gamers across the world.</a:t>
            </a:r>
          </a:p>
          <a:p>
            <a:pPr algn="just">
              <a:lnSpc>
                <a:spcPct val="115000"/>
              </a:lnSpc>
              <a:spcAft>
                <a:spcPts val="1000"/>
              </a:spcAft>
            </a:pPr>
            <a:r>
              <a:rPr lang="en-US" sz="1600" dirty="0">
                <a:latin typeface="Calibri" panose="020F0502020204030204" pitchFamily="34" charset="0"/>
                <a:cs typeface="Times New Roman" panose="02020603050405020304" pitchFamily="18" charset="0"/>
              </a:rPr>
              <a:t>4. Mobile, Web and Social Applications</a:t>
            </a:r>
          </a:p>
          <a:p>
            <a:pPr marL="342900" indent="-342900" algn="just">
              <a:lnSpc>
                <a:spcPct val="115000"/>
              </a:lnSpc>
              <a:spcAft>
                <a:spcPts val="1000"/>
              </a:spcAft>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A feature that separates AWS from other cloud services is its capability to launch and scale mobile, e-commerce, and </a:t>
            </a:r>
            <a:r>
              <a:rPr lang="en-US" sz="1600" dirty="0">
                <a:latin typeface="Calibri" panose="020F0502020204030204" pitchFamily="34" charset="0"/>
                <a:cs typeface="Times New Roman" panose="02020603050405020304" pitchFamily="18" charset="0"/>
                <a:hlinkClick r:id="rId2" tooltip="SaaS applications">
                  <a:extLst>
                    <a:ext uri="{A12FA001-AC4F-418D-AE19-62706E023703}">
                      <ahyp:hlinkClr xmlns:ahyp="http://schemas.microsoft.com/office/drawing/2018/hyperlinkcolor" val="tx"/>
                    </a:ext>
                  </a:extLst>
                </a:hlinkClick>
              </a:rPr>
              <a:t>SaaS applications</a:t>
            </a:r>
            <a:r>
              <a:rPr lang="en-US" sz="1600" dirty="0">
                <a:latin typeface="Calibri" panose="020F0502020204030204" pitchFamily="34" charset="0"/>
                <a:cs typeface="Times New Roman" panose="02020603050405020304" pitchFamily="18" charset="0"/>
              </a:rPr>
              <a:t>. API-driven code on AWS can enable companies to build uncompromisingly scalable applications without requiring any OS and other systems.</a:t>
            </a:r>
          </a:p>
        </p:txBody>
      </p:sp>
    </p:spTree>
    <p:extLst>
      <p:ext uri="{BB962C8B-B14F-4D97-AF65-F5344CB8AC3E}">
        <p14:creationId xmlns:p14="http://schemas.microsoft.com/office/powerpoint/2010/main" val="3487231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0B11-0F50-DE18-1458-F6A5D22C399D}"/>
              </a:ext>
            </a:extLst>
          </p:cNvPr>
          <p:cNvSpPr>
            <a:spLocks noGrp="1"/>
          </p:cNvSpPr>
          <p:nvPr>
            <p:ph type="title"/>
          </p:nvPr>
        </p:nvSpPr>
        <p:spPr>
          <a:xfrm>
            <a:off x="0" y="0"/>
            <a:ext cx="12192000" cy="938515"/>
          </a:xfrm>
        </p:spPr>
        <p:txBody>
          <a:bodyPr/>
          <a:lstStyle/>
          <a:p>
            <a:pPr algn="ctr"/>
            <a:r>
              <a:rPr lang="en-US" dirty="0"/>
              <a:t>WHAT IS OPERATING SYSTEM</a:t>
            </a:r>
            <a:endParaRPr lang="en-IN" dirty="0"/>
          </a:p>
        </p:txBody>
      </p:sp>
      <p:pic>
        <p:nvPicPr>
          <p:cNvPr id="2050" name="Picture 2" descr="What is an Operating System (OS)? Definition, Types and Examples -  WhatIs.com">
            <a:extLst>
              <a:ext uri="{FF2B5EF4-FFF2-40B4-BE49-F238E27FC236}">
                <a16:creationId xmlns:a16="http://schemas.microsoft.com/office/drawing/2014/main" id="{D92C0349-C25E-92BD-F7AC-F9487797E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38515"/>
            <a:ext cx="3764280" cy="54711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operating system">
            <a:extLst>
              <a:ext uri="{FF2B5EF4-FFF2-40B4-BE49-F238E27FC236}">
                <a16:creationId xmlns:a16="http://schemas.microsoft.com/office/drawing/2014/main" id="{B55FAE8D-1365-D339-BB89-A4565B5F7A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280" y="938515"/>
            <a:ext cx="8427720" cy="549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588270"/>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{05838CB7-CA68-4F88-BCA4-D5D4528B8591}tf56160789_win32</Template>
  <TotalTime>3839</TotalTime>
  <Words>988</Words>
  <Application>Microsoft Office PowerPoint</Application>
  <PresentationFormat>Widescreen</PresentationFormat>
  <Paragraphs>49</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AmazonEmber</vt:lpstr>
      <vt:lpstr>AmazonEmberLight</vt:lpstr>
      <vt:lpstr>Bookman Old Style</vt:lpstr>
      <vt:lpstr>Calibri</vt:lpstr>
      <vt:lpstr>charter</vt:lpstr>
      <vt:lpstr>Franklin Gothic Book</vt:lpstr>
      <vt:lpstr>IBM Plex Sans</vt:lpstr>
      <vt:lpstr>Roboto</vt:lpstr>
      <vt:lpstr>Segoe UI</vt:lpstr>
      <vt:lpstr>Symbol</vt:lpstr>
      <vt:lpstr>1_RetrospectVTI</vt:lpstr>
      <vt:lpstr>PowerPoint Presentation</vt:lpstr>
      <vt:lpstr>PowerPoint Presentation</vt:lpstr>
      <vt:lpstr>Benefits of Devops</vt:lpstr>
      <vt:lpstr>PowerPoint Presentation</vt:lpstr>
      <vt:lpstr>PowerPoint Presentation</vt:lpstr>
      <vt:lpstr>PowerPoint Presentation</vt:lpstr>
      <vt:lpstr>PowerPoint Presentation</vt:lpstr>
      <vt:lpstr>Applications of AWS</vt:lpstr>
      <vt:lpstr>WHAT IS OPERATING SYSTEM</vt:lpstr>
      <vt:lpstr>DIFFERENT TYPES OPERATING SYSTEM</vt:lpstr>
      <vt:lpstr>WHAT IS LINUX OPERATING SYSTEM</vt:lpstr>
      <vt:lpstr>TYPES OF LINUX OPERATING SYSTEM</vt:lpstr>
      <vt:lpstr>Elastic Compute Cloud(EC2)</vt:lpstr>
      <vt:lpstr>Features of EC2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DEVOPS / CLOUD ENGINEER</dc:title>
  <dc:creator>uppala naveen</dc:creator>
  <cp:lastModifiedBy>uppala naveen</cp:lastModifiedBy>
  <cp:revision>56</cp:revision>
  <dcterms:created xsi:type="dcterms:W3CDTF">2022-04-11T15:11:13Z</dcterms:created>
  <dcterms:modified xsi:type="dcterms:W3CDTF">2022-07-24T05:10:50Z</dcterms:modified>
</cp:coreProperties>
</file>